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image54.JPG" ContentType="image/png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6" r:id="rId2"/>
    <p:sldId id="267" r:id="rId3"/>
    <p:sldId id="305" r:id="rId4"/>
    <p:sldId id="308" r:id="rId5"/>
    <p:sldId id="304" r:id="rId6"/>
    <p:sldId id="309" r:id="rId7"/>
    <p:sldId id="306" r:id="rId8"/>
    <p:sldId id="297" r:id="rId9"/>
    <p:sldId id="307" r:id="rId10"/>
    <p:sldId id="311" r:id="rId11"/>
    <p:sldId id="312" r:id="rId12"/>
    <p:sldId id="310" r:id="rId13"/>
    <p:sldId id="313" r:id="rId14"/>
    <p:sldId id="314" r:id="rId15"/>
    <p:sldId id="316" r:id="rId16"/>
    <p:sldId id="317" r:id="rId17"/>
    <p:sldId id="315" r:id="rId18"/>
    <p:sldId id="318" r:id="rId19"/>
    <p:sldId id="319" r:id="rId20"/>
    <p:sldId id="321" r:id="rId21"/>
    <p:sldId id="320" r:id="rId22"/>
    <p:sldId id="322" r:id="rId23"/>
    <p:sldId id="301" r:id="rId24"/>
    <p:sldId id="288" r:id="rId25"/>
    <p:sldId id="276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483" autoAdjust="0"/>
  </p:normalViewPr>
  <p:slideViewPr>
    <p:cSldViewPr snapToGrid="0">
      <p:cViewPr varScale="1">
        <p:scale>
          <a:sx n="74" d="100"/>
          <a:sy n="74" d="100"/>
        </p:scale>
        <p:origin x="7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F1BE21-F740-479F-BA26-4D95AA50AAA2}" type="datetimeFigureOut">
              <a:rPr lang="zh-CN" altLang="en-US" smtClean="0"/>
              <a:t>2017/8/1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5C085-EE2E-41A0-AA5B-E4E7BD628D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5207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5C085-EE2E-41A0-AA5B-E4E7BD628D0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7892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Miss annotation</a:t>
            </a:r>
          </a:p>
          <a:p>
            <a:r>
              <a:rPr lang="en-US" altLang="zh-CN" dirty="0"/>
              <a:t>Left top person</a:t>
            </a:r>
            <a:r>
              <a:rPr lang="zh-CN" altLang="en-US" dirty="0"/>
              <a:t>，</a:t>
            </a:r>
            <a:r>
              <a:rPr lang="en-US" altLang="zh-CN" dirty="0"/>
              <a:t>watercraft</a:t>
            </a:r>
          </a:p>
          <a:p>
            <a:r>
              <a:rPr lang="en-US" altLang="zh-CN" dirty="0"/>
              <a:t>Left bottom person</a:t>
            </a:r>
            <a:r>
              <a:rPr lang="zh-CN" altLang="en-US" dirty="0"/>
              <a:t>，</a:t>
            </a:r>
            <a:r>
              <a:rPr lang="en-US" altLang="zh-CN" dirty="0"/>
              <a:t>sunglasses</a:t>
            </a:r>
            <a:r>
              <a:rPr lang="zh-CN" altLang="en-US" dirty="0"/>
              <a:t>，</a:t>
            </a:r>
            <a:r>
              <a:rPr lang="en-US" altLang="zh-CN" dirty="0" err="1"/>
              <a:t>hat_with_a_wide_brim</a:t>
            </a:r>
            <a:r>
              <a:rPr lang="en-US" altLang="zh-CN" dirty="0"/>
              <a:t>,</a:t>
            </a:r>
            <a:endParaRPr lang="en-US" altLang="zh-CN" baseline="0" dirty="0"/>
          </a:p>
          <a:p>
            <a:r>
              <a:rPr lang="en-US" altLang="zh-CN" baseline="0" dirty="0"/>
              <a:t>Right </a:t>
            </a:r>
            <a:r>
              <a:rPr lang="en-US" altLang="zh-CN" baseline="0" dirty="0" err="1"/>
              <a:t>coumuter_mouse</a:t>
            </a:r>
            <a:r>
              <a:rPr lang="en-GB" altLang="zh-CN" baseline="0" dirty="0"/>
              <a:t>,</a:t>
            </a:r>
            <a:r>
              <a:rPr lang="zh-CN" altLang="en-US" baseline="0" dirty="0"/>
              <a:t> </a:t>
            </a:r>
            <a:r>
              <a:rPr lang="en-US" altLang="zh-CN" baseline="0" dirty="0" err="1"/>
              <a:t>Computer_keyboard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wine_bottle</a:t>
            </a:r>
            <a:r>
              <a:rPr lang="en-US" altLang="zh-CN" baseline="0" dirty="0"/>
              <a:t>, table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4B630-F7F9-4012-AEE4-B918F10AC71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003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Wrong annotation </a:t>
            </a:r>
          </a:p>
          <a:p>
            <a:r>
              <a:rPr lang="en-US" altLang="zh-CN" dirty="0"/>
              <a:t>Left top ---&gt;microphone</a:t>
            </a:r>
            <a:endParaRPr lang="en-GB" altLang="zh-CN" dirty="0"/>
          </a:p>
          <a:p>
            <a:r>
              <a:rPr lang="en-GB" altLang="zh-CN" dirty="0"/>
              <a:t>Left</a:t>
            </a:r>
            <a:r>
              <a:rPr lang="zh-CN" altLang="en-US" dirty="0"/>
              <a:t> </a:t>
            </a:r>
            <a:r>
              <a:rPr lang="en-GB" altLang="zh-CN" dirty="0"/>
              <a:t>bottom</a:t>
            </a:r>
            <a:r>
              <a:rPr lang="zh-CN" altLang="en-US" dirty="0"/>
              <a:t> </a:t>
            </a:r>
            <a:r>
              <a:rPr lang="en-US" altLang="zh-CN" dirty="0"/>
              <a:t>tomato</a:t>
            </a:r>
            <a:r>
              <a:rPr lang="en-GB" altLang="zh-CN" dirty="0"/>
              <a:t>---&gt;</a:t>
            </a:r>
            <a:r>
              <a:rPr lang="en-US" altLang="zh-CN" dirty="0"/>
              <a:t>pomegranate</a:t>
            </a:r>
            <a:endParaRPr lang="en-GB" altLang="zh-CN" dirty="0"/>
          </a:p>
          <a:p>
            <a:r>
              <a:rPr lang="en-GB" altLang="zh-CN" dirty="0"/>
              <a:t>Right </a:t>
            </a:r>
            <a:r>
              <a:rPr lang="en-US" altLang="zh-CN" dirty="0"/>
              <a:t>washer</a:t>
            </a:r>
            <a:r>
              <a:rPr lang="en-GB" altLang="zh-CN" dirty="0"/>
              <a:t>-</a:t>
            </a:r>
            <a:r>
              <a:rPr lang="en-GB" altLang="zh-CN" dirty="0">
                <a:sym typeface="Wingdings" panose="05000000000000000000" pitchFamily="2" charset="2"/>
              </a:rPr>
              <a:t>--&gt; </a:t>
            </a:r>
            <a:r>
              <a:rPr lang="en-US" altLang="zh-CN" dirty="0"/>
              <a:t>Dishwasher</a:t>
            </a:r>
            <a:r>
              <a:rPr lang="zh-CN" altLang="en-US" dirty="0"/>
              <a:t>，</a:t>
            </a:r>
            <a:r>
              <a:rPr lang="en-GB" altLang="zh-CN" dirty="0"/>
              <a:t>-</a:t>
            </a:r>
            <a:r>
              <a:rPr lang="en-GB" altLang="zh-CN" dirty="0">
                <a:sym typeface="Wingdings" panose="05000000000000000000" pitchFamily="2" charset="2"/>
              </a:rPr>
              <a:t>--&gt; </a:t>
            </a:r>
            <a:r>
              <a:rPr lang="en-US" altLang="zh-CN" dirty="0"/>
              <a:t>bench</a:t>
            </a:r>
          </a:p>
          <a:p>
            <a:endParaRPr lang="en-US" altLang="zh-CN" dirty="0"/>
          </a:p>
          <a:p>
            <a:r>
              <a:rPr lang="en-US" altLang="zh-CN" dirty="0"/>
              <a:t>Inaccurate bounding box</a:t>
            </a:r>
          </a:p>
          <a:p>
            <a:r>
              <a:rPr lang="en-US" altLang="zh-CN" dirty="0"/>
              <a:t>Bow</a:t>
            </a:r>
          </a:p>
          <a:p>
            <a:r>
              <a:rPr lang="en-US" altLang="zh-CN" dirty="0"/>
              <a:t>Person</a:t>
            </a: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4B630-F7F9-4012-AEE4-B918F10AC71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073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u="non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5C085-EE2E-41A0-AA5B-E4E7BD628D0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236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u="non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5C085-EE2E-41A0-AA5B-E4E7BD628D0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2415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u="non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5C085-EE2E-41A0-AA5B-E4E7BD628D0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104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/>
              <a:t>Network engineering + smart ensemble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32E2B-2CEB-4077-835C-A8308044C22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61651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u="non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5C085-EE2E-41A0-AA5B-E4E7BD628D0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56662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u="non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5C085-EE2E-41A0-AA5B-E4E7BD628D0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210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u="non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5C085-EE2E-41A0-AA5B-E4E7BD628D0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0526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In 2015,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We also pay attention to the containing relationship.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First, we find the containing pair boxes.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Then, we train regression based on this pair.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Finally, we get the combined box.</a:t>
            </a:r>
          </a:p>
          <a:p>
            <a:endParaRPr lang="en-GB" altLang="zh-CN" dirty="0"/>
          </a:p>
          <a:p>
            <a:r>
              <a:rPr lang="en-GB" altLang="zh-CN" dirty="0"/>
              <a:t>Pair-wise NMS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5C085-EE2E-41A0-AA5B-E4E7BD628D0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581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u="non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5C085-EE2E-41A0-AA5B-E4E7BD628D0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79867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altLang="zh-CN" dirty="0"/>
            </a:br>
            <a:endParaRPr lang="en-US" altLang="zh-CN" sz="1200" b="0" i="0" u="non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5C085-EE2E-41A0-AA5B-E4E7BD628D0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6521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We tried some recurrent method to learn NMS. Due to the deadline limitation, this solution has not tuned to work well.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We still used pair-wise NMS in crowded regions.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altLang="zh-CN" dirty="0"/>
            </a:br>
            <a:endParaRPr lang="en-US" altLang="zh-CN" sz="1200" b="0" i="0" u="non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5C085-EE2E-41A0-AA5B-E4E7BD628D0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3879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5C085-EE2E-41A0-AA5B-E4E7BD628D0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566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Thank</a:t>
            </a:r>
            <a:r>
              <a:rPr lang="en-US" altLang="zh-CN" baseline="0" dirty="0"/>
              <a:t>s for the contribution made by my team members.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Great thanks for the hardware</a:t>
            </a:r>
            <a:r>
              <a:rPr lang="en-US" altLang="zh-CN" baseline="0" dirty="0"/>
              <a:t> supports from Nvidia.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5C085-EE2E-41A0-AA5B-E4E7BD628D0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58300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Thanks for your</a:t>
            </a:r>
            <a:r>
              <a:rPr lang="en-US" altLang="zh-CN" baseline="0" dirty="0"/>
              <a:t> attention.</a:t>
            </a:r>
          </a:p>
          <a:p>
            <a:r>
              <a:rPr lang="en-US" altLang="zh-CN" baseline="0" dirty="0"/>
              <a:t>If you have any question, please send to my email. I will reply with the related details as soon </a:t>
            </a:r>
            <a:r>
              <a:rPr lang="en-US" altLang="zh-CN" baseline="0"/>
              <a:t>as possible. </a:t>
            </a:r>
            <a:endParaRPr lang="en-US" altLang="zh-CN" baseline="0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5C085-EE2E-41A0-AA5B-E4E7BD628D0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345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altLang="zh-CN" dirty="0"/>
            </a:br>
            <a:endParaRPr lang="en-US" altLang="zh-CN" sz="1200" b="0" i="0" u="non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5C085-EE2E-41A0-AA5B-E4E7BD628D0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741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altLang="zh-CN" dirty="0"/>
            </a:br>
            <a:endParaRPr lang="en-US" altLang="zh-CN" sz="1200" b="0" i="0" u="non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5C085-EE2E-41A0-AA5B-E4E7BD628D0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092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altLang="zh-CN" dirty="0"/>
            </a:br>
            <a:endParaRPr lang="en-US" altLang="zh-CN" sz="1200" b="0" i="0" u="non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5C085-EE2E-41A0-AA5B-E4E7BD628D0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555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u="non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5C085-EE2E-41A0-AA5B-E4E7BD628D0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09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u="non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5C085-EE2E-41A0-AA5B-E4E7BD628D0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307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u="non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5C085-EE2E-41A0-AA5B-E4E7BD628D0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837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5C085-EE2E-41A0-AA5B-E4E7BD628D0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111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5641-4A28-4F72-8A5D-A9F19A26EDED}" type="datetimeFigureOut">
              <a:rPr lang="zh-CN" altLang="en-US" smtClean="0"/>
              <a:t>2017/8/1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502C7-5963-4944-A9EC-01AFF44A57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43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5641-4A28-4F72-8A5D-A9F19A26EDED}" type="datetimeFigureOut">
              <a:rPr lang="zh-CN" altLang="en-US" smtClean="0"/>
              <a:t>2017/8/1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502C7-5963-4944-A9EC-01AFF44A57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8675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5641-4A28-4F72-8A5D-A9F19A26EDED}" type="datetimeFigureOut">
              <a:rPr lang="zh-CN" altLang="en-US" smtClean="0"/>
              <a:t>2017/8/1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502C7-5963-4944-A9EC-01AFF44A57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634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5641-4A28-4F72-8A5D-A9F19A26EDED}" type="datetimeFigureOut">
              <a:rPr lang="zh-CN" altLang="en-US" smtClean="0"/>
              <a:t>2017/8/1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502C7-5963-4944-A9EC-01AFF44A57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702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5641-4A28-4F72-8A5D-A9F19A26EDED}" type="datetimeFigureOut">
              <a:rPr lang="zh-CN" altLang="en-US" smtClean="0"/>
              <a:t>2017/8/1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502C7-5963-4944-A9EC-01AFF44A57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04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5641-4A28-4F72-8A5D-A9F19A26EDED}" type="datetimeFigureOut">
              <a:rPr lang="zh-CN" altLang="en-US" smtClean="0"/>
              <a:t>2017/8/1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502C7-5963-4944-A9EC-01AFF44A57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924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5641-4A28-4F72-8A5D-A9F19A26EDED}" type="datetimeFigureOut">
              <a:rPr lang="zh-CN" altLang="en-US" smtClean="0"/>
              <a:t>2017/8/1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502C7-5963-4944-A9EC-01AFF44A57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963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5641-4A28-4F72-8A5D-A9F19A26EDED}" type="datetimeFigureOut">
              <a:rPr lang="zh-CN" altLang="en-US" smtClean="0"/>
              <a:t>2017/8/1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502C7-5963-4944-A9EC-01AFF44A57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975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5641-4A28-4F72-8A5D-A9F19A26EDED}" type="datetimeFigureOut">
              <a:rPr lang="zh-CN" altLang="en-US" smtClean="0"/>
              <a:t>2017/8/1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502C7-5963-4944-A9EC-01AFF44A57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265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5641-4A28-4F72-8A5D-A9F19A26EDED}" type="datetimeFigureOut">
              <a:rPr lang="zh-CN" altLang="en-US" smtClean="0"/>
              <a:t>2017/8/1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502C7-5963-4944-A9EC-01AFF44A57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619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5641-4A28-4F72-8A5D-A9F19A26EDED}" type="datetimeFigureOut">
              <a:rPr lang="zh-CN" altLang="en-US" smtClean="0"/>
              <a:t>2017/8/1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502C7-5963-4944-A9EC-01AFF44A57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9980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45641-4A28-4F72-8A5D-A9F19A26EDED}" type="datetimeFigureOut">
              <a:rPr lang="zh-CN" altLang="en-US" smtClean="0"/>
              <a:t>2017/8/1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502C7-5963-4944-A9EC-01AFF44A57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93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6.jpeg"/><Relationship Id="rId3" Type="http://schemas.openxmlformats.org/officeDocument/2006/relationships/image" Target="../media/image48.jpeg"/><Relationship Id="rId7" Type="http://schemas.openxmlformats.org/officeDocument/2006/relationships/image" Target="../media/image2.png"/><Relationship Id="rId12" Type="http://schemas.openxmlformats.org/officeDocument/2006/relationships/image" Target="../media/image55.jp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4.JPG"/><Relationship Id="rId5" Type="http://schemas.openxmlformats.org/officeDocument/2006/relationships/image" Target="../media/image50.jpg"/><Relationship Id="rId15" Type="http://schemas.openxmlformats.org/officeDocument/2006/relationships/image" Target="../media/image58.jpg"/><Relationship Id="rId10" Type="http://schemas.openxmlformats.org/officeDocument/2006/relationships/image" Target="../media/image53.jpeg"/><Relationship Id="rId4" Type="http://schemas.openxmlformats.org/officeDocument/2006/relationships/image" Target="../media/image49.jpeg"/><Relationship Id="rId9" Type="http://schemas.openxmlformats.org/officeDocument/2006/relationships/image" Target="../media/image3.png"/><Relationship Id="rId14" Type="http://schemas.openxmlformats.org/officeDocument/2006/relationships/image" Target="../media/image5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05" y="348488"/>
            <a:ext cx="3824570" cy="720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268" y="2147085"/>
            <a:ext cx="121465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/>
              <a:t> </a:t>
            </a:r>
            <a:r>
              <a:rPr lang="en-US" altLang="zh-CN" sz="4000" dirty="0"/>
              <a:t>BDAT Object Detection</a:t>
            </a:r>
            <a:endParaRPr lang="zh-CN" altLang="en-US" sz="4000" dirty="0"/>
          </a:p>
        </p:txBody>
      </p:sp>
      <p:sp>
        <p:nvSpPr>
          <p:cNvPr id="5" name="文本框 4"/>
          <p:cNvSpPr txBox="1"/>
          <p:nvPr/>
        </p:nvSpPr>
        <p:spPr>
          <a:xfrm>
            <a:off x="3677171" y="3562147"/>
            <a:ext cx="4705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Team Name: BDAT</a:t>
            </a:r>
          </a:p>
          <a:p>
            <a:pPr algn="ctr"/>
            <a:r>
              <a:rPr lang="en-US" altLang="zh-CN" sz="3200" dirty="0"/>
              <a:t>Speaker: Jiankang Deng</a:t>
            </a:r>
          </a:p>
        </p:txBody>
      </p:sp>
      <p:sp>
        <p:nvSpPr>
          <p:cNvPr id="6" name="矩形 5"/>
          <p:cNvSpPr/>
          <p:nvPr/>
        </p:nvSpPr>
        <p:spPr>
          <a:xfrm>
            <a:off x="727183" y="5313139"/>
            <a:ext cx="107440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latin typeface="arial" panose="020B0604020202020204" pitchFamily="34" charset="0"/>
              </a:rPr>
              <a:t>Jiangsu Key Laboratory of Big Data Analysis Technology (B-DAT) </a:t>
            </a:r>
          </a:p>
          <a:p>
            <a:pPr algn="ctr"/>
            <a:r>
              <a:rPr lang="en-US" altLang="zh-CN" sz="2400" dirty="0">
                <a:latin typeface="arial" panose="020B0604020202020204" pitchFamily="34" charset="0"/>
              </a:rPr>
              <a:t>Nanjing University of Information Science &amp; Technology (NUIST)</a:t>
            </a:r>
            <a:endParaRPr lang="zh-CN" altLang="en-US" sz="2400" dirty="0"/>
          </a:p>
        </p:txBody>
      </p:sp>
      <p:pic>
        <p:nvPicPr>
          <p:cNvPr id="1032" name="Picture 8" descr="https://upload.wikimedia.org/wikipedia/en/e/e5/The_logo_of_Nanjing_University_of_Information_Science_and_Technolog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9775" y="4918638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412981" y="492958"/>
            <a:ext cx="7690119" cy="7078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2000" b="1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Arial" panose="020B0604020202020204" pitchFamily="34" charset="0"/>
                <a:ea typeface="Helvetica" panose="020B0604020202020204" pitchFamily="34" charset="0"/>
              </a:rPr>
              <a:t>Large Scale Visual Recognition Challenge 201</a:t>
            </a:r>
            <a:r>
              <a:rPr kumimoji="0" lang="en-US" altLang="zh-CN" sz="2000" b="1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Arial" panose="020B0604020202020204" pitchFamily="34" charset="0"/>
                <a:ea typeface="Helvetica" panose="020B0604020202020204" pitchFamily="34" charset="0"/>
              </a:rPr>
              <a:t>7</a:t>
            </a:r>
            <a:r>
              <a:rPr kumimoji="0" lang="zh-CN" altLang="zh-CN" sz="2000" b="1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Arial" panose="020B0604020202020204" pitchFamily="34" charset="0"/>
                <a:ea typeface="Helvetica" panose="020B0604020202020204" pitchFamily="34" charset="0"/>
              </a:rPr>
              <a:t> (ILSVRC201</a:t>
            </a:r>
            <a:r>
              <a:rPr kumimoji="0" lang="en-US" altLang="zh-CN" sz="2000" b="1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Arial" panose="020B0604020202020204" pitchFamily="34" charset="0"/>
                <a:ea typeface="Helvetica" panose="020B0604020202020204" pitchFamily="34" charset="0"/>
              </a:rPr>
              <a:t>7</a:t>
            </a:r>
            <a:r>
              <a:rPr kumimoji="0" lang="zh-CN" altLang="zh-CN" sz="2000" b="1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Arial" panose="020B0604020202020204" pitchFamily="34" charset="0"/>
                <a:ea typeface="Helvetica" panose="020B060402020202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2000" b="1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Arial" panose="020B0604020202020204" pitchFamily="34" charset="0"/>
              <a:ea typeface="Helvetica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68" y="4918638"/>
            <a:ext cx="1625376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81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85776" y="0"/>
            <a:ext cx="5804968" cy="904875"/>
          </a:xfrm>
        </p:spPr>
        <p:txBody>
          <a:bodyPr>
            <a:normAutofit/>
          </a:bodyPr>
          <a:lstStyle/>
          <a:p>
            <a:r>
              <a:rPr lang="en-US" altLang="zh-CN" sz="4800" dirty="0">
                <a:latin typeface="Calibri" panose="020F0502020204030204" pitchFamily="34" charset="0"/>
              </a:rPr>
              <a:t>DET Label Observation</a:t>
            </a:r>
            <a:endParaRPr lang="zh-CN" altLang="en-US" sz="4800" dirty="0"/>
          </a:p>
        </p:txBody>
      </p:sp>
      <p:pic>
        <p:nvPicPr>
          <p:cNvPr id="1026" name="Picture 2" descr="C:\Users\SH\Desktop\label\samples\images\ground_truth\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371" y="927101"/>
            <a:ext cx="3312368" cy="248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H\Desktop\label\samples\images\ground_truth\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740" y="927101"/>
            <a:ext cx="3688485" cy="552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H\Desktop\label\samples\images\ground_truth\3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371" y="3413029"/>
            <a:ext cx="3312368" cy="304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920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H\Desktop\label\samples\images\ground_truth\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991" y="995242"/>
            <a:ext cx="3555412" cy="480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H\Desktop\label\samples\images\ground_truth\4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283" y="995242"/>
            <a:ext cx="3502708" cy="262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H\Desktop\label\samples\images\ground_truth\6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283" y="3624020"/>
            <a:ext cx="3510986" cy="217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D9C3DE96-5EBC-40A3-AD99-D90B3B11C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5682" y="0"/>
            <a:ext cx="5847636" cy="904875"/>
          </a:xfrm>
        </p:spPr>
        <p:txBody>
          <a:bodyPr>
            <a:normAutofit/>
          </a:bodyPr>
          <a:lstStyle/>
          <a:p>
            <a:r>
              <a:rPr lang="en-US" altLang="zh-CN" sz="4800" dirty="0">
                <a:latin typeface="Calibri" panose="020F0502020204030204" pitchFamily="34" charset="0"/>
              </a:rPr>
              <a:t>DET Label Observation</a:t>
            </a:r>
            <a:endParaRPr lang="zh-CN" altLang="en-US" sz="48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1CE0A69-7E63-4AE9-8D89-D3ED8A0453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5" r="18018"/>
          <a:stretch/>
        </p:blipFill>
        <p:spPr>
          <a:xfrm>
            <a:off x="8806105" y="3391243"/>
            <a:ext cx="1575791" cy="24192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A9B2DE-677B-4EC0-B63D-8BFF5503CB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588" y="983767"/>
            <a:ext cx="1610753" cy="241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49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007306" y="55506"/>
            <a:ext cx="68316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>
                <a:latin typeface="Calibri" panose="020F0502020204030204" pitchFamily="34" charset="0"/>
              </a:rPr>
              <a:t>DET Dataset Observation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10A3DA19-1131-47A1-997D-4344E77C95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146148"/>
              </p:ext>
            </p:extLst>
          </p:nvPr>
        </p:nvGraphicFramePr>
        <p:xfrm>
          <a:off x="765405" y="1005840"/>
          <a:ext cx="7145427" cy="53362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2993">
                  <a:extLst>
                    <a:ext uri="{9D8B030D-6E8A-4147-A177-3AD203B41FA5}">
                      <a16:colId xmlns:a16="http://schemas.microsoft.com/office/drawing/2014/main" val="853797468"/>
                    </a:ext>
                  </a:extLst>
                </a:gridCol>
                <a:gridCol w="1738560">
                  <a:extLst>
                    <a:ext uri="{9D8B030D-6E8A-4147-A177-3AD203B41FA5}">
                      <a16:colId xmlns:a16="http://schemas.microsoft.com/office/drawing/2014/main" val="1619533206"/>
                    </a:ext>
                  </a:extLst>
                </a:gridCol>
                <a:gridCol w="1399680">
                  <a:extLst>
                    <a:ext uri="{9D8B030D-6E8A-4147-A177-3AD203B41FA5}">
                      <a16:colId xmlns:a16="http://schemas.microsoft.com/office/drawing/2014/main" val="1678334977"/>
                    </a:ext>
                  </a:extLst>
                </a:gridCol>
                <a:gridCol w="1794194">
                  <a:extLst>
                    <a:ext uri="{9D8B030D-6E8A-4147-A177-3AD203B41FA5}">
                      <a16:colId xmlns:a16="http://schemas.microsoft.com/office/drawing/2014/main" val="1653793454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/>
                        <a:t>Dataset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/>
                        <a:t>Train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/>
                        <a:t>Validation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/>
                        <a:t>Test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814943"/>
                  </a:ext>
                </a:extLst>
              </a:tr>
              <a:tr h="678815"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/>
                        <a:t>Image </a:t>
                      </a:r>
                      <a:r>
                        <a:rPr lang="en-US" altLang="zh-CN" dirty="0" err="1"/>
                        <a:t>Num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/>
                        <a:t>456,567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/>
                        <a:t>20,121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/>
                        <a:t>65500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0186946"/>
                  </a:ext>
                </a:extLst>
              </a:tr>
              <a:tr h="678815"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/>
                        <a:t>Instance </a:t>
                      </a:r>
                      <a:r>
                        <a:rPr lang="en-US" altLang="zh-CN" dirty="0" err="1"/>
                        <a:t>Num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/>
                        <a:t>478,807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/>
                        <a:t>55,502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290194"/>
                  </a:ext>
                </a:extLst>
              </a:tr>
              <a:tr h="593478"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/>
                        <a:t>Min images </a:t>
                      </a:r>
                      <a:r>
                        <a:rPr lang="en-US" altLang="zh-CN" dirty="0" err="1"/>
                        <a:t>Num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/>
                        <a:t>461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361705"/>
                  </a:ext>
                </a:extLst>
              </a:tr>
              <a:tr h="678815"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/>
                        <a:t>Max  images </a:t>
                      </a:r>
                      <a:r>
                        <a:rPr lang="en-US" altLang="zh-CN" dirty="0" err="1"/>
                        <a:t>Num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/>
                        <a:t>67,513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7778508"/>
                  </a:ext>
                </a:extLst>
              </a:tr>
              <a:tr h="678815"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/>
                        <a:t>Min instance </a:t>
                      </a:r>
                      <a:r>
                        <a:rPr lang="en-US" altLang="zh-CN" dirty="0" err="1"/>
                        <a:t>Num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/>
                        <a:t>502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/>
                        <a:t>31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6497422"/>
                  </a:ext>
                </a:extLst>
              </a:tr>
              <a:tr h="678815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Max instance </a:t>
                      </a:r>
                      <a:r>
                        <a:rPr lang="en-US" altLang="zh-CN" dirty="0" err="1"/>
                        <a:t>Num</a:t>
                      </a:r>
                      <a:endParaRPr lang="zh-CN" altLang="en-US" dirty="0"/>
                    </a:p>
                    <a:p>
                      <a:pPr algn="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/>
                        <a:t>70,626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/>
                        <a:t>12,823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739826"/>
                  </a:ext>
                </a:extLst>
              </a:tr>
              <a:tr h="339408">
                <a:tc rowSpan="2">
                  <a:txBody>
                    <a:bodyPr/>
                    <a:lstStyle/>
                    <a:p>
                      <a:pPr algn="r"/>
                      <a:r>
                        <a:rPr lang="en-US" altLang="zh-CN" dirty="0"/>
                        <a:t>Instance </a:t>
                      </a:r>
                      <a:r>
                        <a:rPr lang="en-US" altLang="zh-CN" dirty="0" err="1"/>
                        <a:t>num</a:t>
                      </a:r>
                      <a:r>
                        <a:rPr lang="en-US" altLang="zh-CN" dirty="0"/>
                        <a:t>/image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/>
                        <a:t>Set 2013:    1.20    </a:t>
                      </a:r>
                      <a:endParaRPr lang="zh-CN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r"/>
                      <a:r>
                        <a:rPr lang="en-US" altLang="zh-CN" dirty="0"/>
                        <a:t>2.76</a:t>
                      </a:r>
                      <a:endParaRPr lang="zh-CN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r"/>
                      <a:r>
                        <a:rPr lang="zh-CN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≈</a:t>
                      </a:r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3+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118344"/>
                  </a:ext>
                </a:extLst>
              </a:tr>
              <a:tr h="33940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/>
                        <a:t>Set 2014:    </a:t>
                      </a:r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2.19</a:t>
                      </a:r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58391"/>
                  </a:ext>
                </a:extLst>
              </a:tr>
            </a:tbl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822C1389-AEAB-4D7F-A6C1-AED781C3E279}"/>
              </a:ext>
            </a:extLst>
          </p:cNvPr>
          <p:cNvSpPr txBox="1"/>
          <p:nvPr/>
        </p:nvSpPr>
        <p:spPr>
          <a:xfrm>
            <a:off x="8085650" y="955426"/>
            <a:ext cx="348151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/>
              <a:t>Challenge 1:</a:t>
            </a:r>
          </a:p>
          <a:p>
            <a:r>
              <a:rPr lang="en-US" altLang="zh-CN" sz="2400" b="1" dirty="0"/>
              <a:t>Density gap between train and </a:t>
            </a:r>
            <a:r>
              <a:rPr lang="en-US" altLang="zh-CN" sz="2400" b="1" dirty="0" err="1"/>
              <a:t>val</a:t>
            </a:r>
            <a:r>
              <a:rPr lang="en-US" altLang="zh-CN" sz="2400" b="1" dirty="0"/>
              <a:t>/test.</a:t>
            </a:r>
          </a:p>
          <a:p>
            <a:endParaRPr lang="en-US" altLang="zh-CN" sz="24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/>
              <a:t>Challenge 2:</a:t>
            </a:r>
          </a:p>
          <a:p>
            <a:r>
              <a:rPr lang="en-US" altLang="zh-CN" sz="2400" b="1" dirty="0"/>
              <a:t>Unbalanced training samples between different classes.</a:t>
            </a:r>
          </a:p>
          <a:p>
            <a:endParaRPr lang="en-US" altLang="zh-CN" sz="24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/>
              <a:t>Challenge 3:</a:t>
            </a:r>
          </a:p>
          <a:p>
            <a:r>
              <a:rPr lang="en-US" altLang="zh-CN" sz="2400" b="1" dirty="0"/>
              <a:t>Inconsistent data for each class (positive/ partial positive/ negative)</a:t>
            </a:r>
          </a:p>
          <a:p>
            <a:endParaRPr lang="en-US" altLang="zh-CN" sz="2400" b="1" dirty="0"/>
          </a:p>
          <a:p>
            <a:endParaRPr lang="en-US" altLang="zh-CN" sz="2400" b="1" dirty="0"/>
          </a:p>
          <a:p>
            <a:endParaRPr lang="en-US" altLang="zh-CN" sz="2400" b="1" dirty="0"/>
          </a:p>
        </p:txBody>
      </p:sp>
    </p:spTree>
    <p:extLst>
      <p:ext uri="{BB962C8B-B14F-4D97-AF65-F5344CB8AC3E}">
        <p14:creationId xmlns:p14="http://schemas.microsoft.com/office/powerpoint/2010/main" val="867291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007306" y="55506"/>
            <a:ext cx="68316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>
                <a:latin typeface="Calibri" panose="020F0502020204030204" pitchFamily="34" charset="0"/>
              </a:rPr>
              <a:t>Recent Winners of DET</a:t>
            </a:r>
            <a:endParaRPr lang="en-US" altLang="zh-CN" sz="4800" dirty="0">
              <a:latin typeface="Calibri" panose="020F050202020403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280392D-089C-4F7C-BD05-7E9BF9141E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3"/>
          <a:stretch/>
        </p:blipFill>
        <p:spPr>
          <a:xfrm>
            <a:off x="0" y="1219763"/>
            <a:ext cx="12192000" cy="370613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9C83E6B-B1AC-478A-8C7E-3E40E3B754C8}"/>
              </a:ext>
            </a:extLst>
          </p:cNvPr>
          <p:cNvSpPr txBox="1"/>
          <p:nvPr/>
        </p:nvSpPr>
        <p:spPr>
          <a:xfrm>
            <a:off x="4938590" y="5192146"/>
            <a:ext cx="2969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Self-ensemble design</a:t>
            </a:r>
            <a:endParaRPr lang="zh-CN" altLang="en-US" sz="2400" b="1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AAB1FAE-8619-4317-A05B-E21B4AF295CE}"/>
              </a:ext>
            </a:extLst>
          </p:cNvPr>
          <p:cNvSpPr/>
          <p:nvPr/>
        </p:nvSpPr>
        <p:spPr>
          <a:xfrm>
            <a:off x="261259" y="5949184"/>
            <a:ext cx="11088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[1] He K, Zhang X, Ren S, et al. Deep residual learning for image recognition.</a:t>
            </a:r>
          </a:p>
          <a:p>
            <a:r>
              <a:rPr lang="en-US" altLang="zh-CN" dirty="0"/>
              <a:t>{2] </a:t>
            </a:r>
            <a:r>
              <a:rPr lang="zh-CN" altLang="en-US" dirty="0"/>
              <a:t>Veit A, Wilber M J, Belongie S. Residual networks behave like ensembles of relatively shallow networks.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72469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007306" y="55506"/>
            <a:ext cx="68316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>
                <a:latin typeface="Calibri" panose="020F0502020204030204" pitchFamily="34" charset="0"/>
              </a:rPr>
              <a:t>Recent Winners of DET</a:t>
            </a:r>
            <a:endParaRPr lang="en-US" altLang="zh-CN" sz="4800" dirty="0">
              <a:latin typeface="Calibri" panose="020F050202020403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B43E324-D0A8-4E0B-B059-3DCFE213F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221548"/>
            <a:ext cx="11282776" cy="3600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FABFDA2-EF34-42C9-8D2D-DB19511DFAFD}"/>
              </a:ext>
            </a:extLst>
          </p:cNvPr>
          <p:cNvSpPr txBox="1"/>
          <p:nvPr/>
        </p:nvSpPr>
        <p:spPr>
          <a:xfrm>
            <a:off x="4938590" y="5177510"/>
            <a:ext cx="2969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Self-ensemble design</a:t>
            </a:r>
            <a:endParaRPr lang="zh-CN" altLang="en-US" sz="2400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69BAA90-4F07-47A4-BC38-028D42D08739}"/>
              </a:ext>
            </a:extLst>
          </p:cNvPr>
          <p:cNvSpPr/>
          <p:nvPr/>
        </p:nvSpPr>
        <p:spPr>
          <a:xfrm>
            <a:off x="2828555" y="5936120"/>
            <a:ext cx="701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Zeng X, Ouyang W, Yan J, et al. Crafting GBD-Net for Object Detection.</a:t>
            </a:r>
          </a:p>
        </p:txBody>
      </p:sp>
    </p:spTree>
    <p:extLst>
      <p:ext uri="{BB962C8B-B14F-4D97-AF65-F5344CB8AC3E}">
        <p14:creationId xmlns:p14="http://schemas.microsoft.com/office/powerpoint/2010/main" val="910958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982" y="1021625"/>
            <a:ext cx="8944040" cy="421008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72476" y="80683"/>
            <a:ext cx="4047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/>
              <a:t>Google  in COCO 2016</a:t>
            </a:r>
            <a:endParaRPr lang="zh-CN" altLang="en-US" sz="3200" b="1" dirty="0"/>
          </a:p>
        </p:txBody>
      </p:sp>
      <p:sp>
        <p:nvSpPr>
          <p:cNvPr id="4" name="文本框 3"/>
          <p:cNvSpPr txBox="1"/>
          <p:nvPr/>
        </p:nvSpPr>
        <p:spPr>
          <a:xfrm>
            <a:off x="2966085" y="5641213"/>
            <a:ext cx="5008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What can we get from Google’s experiment table?</a:t>
            </a:r>
            <a:r>
              <a:rPr lang="zh-CN" altLang="en-US" dirty="0"/>
              <a:t> 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04156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11918" y="38100"/>
            <a:ext cx="8204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/>
              <a:t>General improvement behind object detection </a:t>
            </a:r>
            <a:endParaRPr lang="zh-CN" altLang="en-US" sz="32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2111918" y="856524"/>
            <a:ext cx="8015062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altLang="zh-CN" sz="2400" b="1" dirty="0"/>
              <a:t>Strong classifier (network engineering)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altLang="zh-CN" sz="2400" b="1" dirty="0"/>
              <a:t>Training sample selection and balance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altLang="zh-CN" sz="2400" b="1" dirty="0"/>
              <a:t>Hard negative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mining and hard positive generation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altLang="zh-CN" sz="2400" b="1" dirty="0"/>
              <a:t>Multi-scale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altLang="zh-CN" sz="2400" b="1" dirty="0"/>
              <a:t>Iterative regression and box refine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altLang="zh-CN" sz="2400" b="1" dirty="0"/>
              <a:t>Context modeling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altLang="zh-CN" sz="2400" b="1" dirty="0"/>
              <a:t>Segmentation or Part or Landmark supervision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altLang="zh-CN" sz="2400" b="1" dirty="0"/>
              <a:t>Model ensemble</a:t>
            </a:r>
          </a:p>
          <a:p>
            <a:pPr>
              <a:lnSpc>
                <a:spcPct val="150000"/>
              </a:lnSpc>
            </a:pPr>
            <a:r>
              <a:rPr lang="en-US" altLang="zh-CN" sz="2000" dirty="0"/>
              <a:t>      ……</a:t>
            </a:r>
          </a:p>
        </p:txBody>
      </p:sp>
    </p:spTree>
    <p:extLst>
      <p:ext uri="{BB962C8B-B14F-4D97-AF65-F5344CB8AC3E}">
        <p14:creationId xmlns:p14="http://schemas.microsoft.com/office/powerpoint/2010/main" val="1490075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03446" y="0"/>
            <a:ext cx="68316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>
                <a:latin typeface="Calibri" panose="020F0502020204030204" pitchFamily="34" charset="0"/>
              </a:rPr>
              <a:t>Setup Baseline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E6160C0-3E9A-42F1-B75D-0276292C231C}"/>
              </a:ext>
            </a:extLst>
          </p:cNvPr>
          <p:cNvSpPr txBox="1"/>
          <p:nvPr/>
        </p:nvSpPr>
        <p:spPr>
          <a:xfrm>
            <a:off x="452464" y="830997"/>
            <a:ext cx="98345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1. Network Selection (CLS single crop top1 </a:t>
            </a:r>
            <a:r>
              <a:rPr lang="en-US" altLang="zh-CN" sz="2400" b="1" dirty="0" err="1"/>
              <a:t>acc</a:t>
            </a:r>
            <a:r>
              <a:rPr lang="en-US" altLang="zh-CN" sz="2400" b="1" dirty="0"/>
              <a:t>: </a:t>
            </a:r>
            <a:r>
              <a:rPr lang="zh-CN" altLang="en-US" sz="2400" b="1" dirty="0">
                <a:solidFill>
                  <a:schemeClr val="dk1"/>
                </a:solidFill>
              </a:rPr>
              <a:t>≈</a:t>
            </a:r>
            <a:r>
              <a:rPr lang="en-US" altLang="zh-CN" sz="2400" b="1" dirty="0"/>
              <a:t>80+, top5 </a:t>
            </a:r>
            <a:r>
              <a:rPr lang="en-US" altLang="zh-CN" sz="2400" b="1" dirty="0" err="1"/>
              <a:t>acc</a:t>
            </a:r>
            <a:r>
              <a:rPr lang="en-US" altLang="zh-CN" sz="2400" b="1" dirty="0"/>
              <a:t>: </a:t>
            </a:r>
            <a:r>
              <a:rPr lang="zh-CN" altLang="en-US" sz="2400" b="1" dirty="0">
                <a:solidFill>
                  <a:schemeClr val="dk1"/>
                </a:solidFill>
              </a:rPr>
              <a:t>≈</a:t>
            </a:r>
            <a:r>
              <a:rPr lang="en-US" altLang="zh-CN" sz="2400" b="1" dirty="0"/>
              <a:t>95+)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zh-CN" sz="2400" b="1" dirty="0"/>
              <a:t>ResNet v2 200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FF0000"/>
                </a:solidFill>
              </a:rPr>
              <a:t>ResNet 269 (CUHK 2016 DET Winner)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FF0000"/>
                </a:solidFill>
              </a:rPr>
              <a:t>Inception-ResNet-v2 (Google 2016 COCO Winner)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zh-CN" sz="2400" b="1" dirty="0"/>
              <a:t>Inception v4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FF0000"/>
                </a:solidFill>
              </a:rPr>
              <a:t>ResNeXt-101 (64x4d)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zh-CN" sz="2400" b="1" dirty="0"/>
              <a:t>Wide residual networks (WRNs)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zh-CN" sz="2400" b="1" dirty="0" err="1"/>
              <a:t>PolyNet</a:t>
            </a:r>
            <a:endParaRPr lang="en-US" altLang="zh-CN" sz="2400" b="1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zh-CN" sz="2400" b="1" dirty="0" err="1"/>
              <a:t>DenseNet</a:t>
            </a:r>
            <a:endParaRPr lang="en-US" altLang="zh-CN" sz="2400" b="1" dirty="0"/>
          </a:p>
          <a:p>
            <a:pPr lvl="1"/>
            <a:r>
              <a:rPr lang="en-US" altLang="zh-CN" sz="2400" b="1" dirty="0"/>
              <a:t>ensemble classification performance: top5 </a:t>
            </a:r>
            <a:r>
              <a:rPr lang="en-US" altLang="zh-CN" sz="2400" b="1" dirty="0" err="1"/>
              <a:t>acc</a:t>
            </a:r>
            <a:r>
              <a:rPr lang="en-US" altLang="zh-CN" sz="2400" b="1" dirty="0"/>
              <a:t> on the test set:  2.962     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6556E4A-7B8A-4D4D-823D-10A5693A1550}"/>
              </a:ext>
            </a:extLst>
          </p:cNvPr>
          <p:cNvSpPr txBox="1"/>
          <p:nvPr/>
        </p:nvSpPr>
        <p:spPr>
          <a:xfrm>
            <a:off x="482944" y="4540449"/>
            <a:ext cx="108175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2. Training Samples</a:t>
            </a:r>
          </a:p>
          <a:p>
            <a:r>
              <a:rPr lang="en-US" altLang="zh-CN" sz="2400" b="1" dirty="0"/>
              <a:t>     Select images with instances</a:t>
            </a:r>
          </a:p>
          <a:p>
            <a:r>
              <a:rPr lang="en-US" altLang="zh-CN" sz="2400" b="1" dirty="0"/>
              <a:t>           Min instance number:  1500  (data augmentation)</a:t>
            </a:r>
          </a:p>
          <a:p>
            <a:r>
              <a:rPr lang="en-US" altLang="zh-CN" sz="2400" b="1" dirty="0"/>
              <a:t>           Max instance number: 3000  (data selection, prefer multi-instance images)</a:t>
            </a:r>
          </a:p>
          <a:p>
            <a:r>
              <a:rPr lang="en-US" altLang="zh-CN" sz="2400" b="1" dirty="0"/>
              <a:t>     Refine wrong annotation and missed annotation by pretrained ResNet 269.</a:t>
            </a:r>
          </a:p>
        </p:txBody>
      </p:sp>
    </p:spTree>
    <p:extLst>
      <p:ext uri="{BB962C8B-B14F-4D97-AF65-F5344CB8AC3E}">
        <p14:creationId xmlns:p14="http://schemas.microsoft.com/office/powerpoint/2010/main" val="951241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03446" y="0"/>
            <a:ext cx="68316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>
                <a:latin typeface="Calibri" panose="020F0502020204030204" pitchFamily="34" charset="0"/>
              </a:rPr>
              <a:t>Setup Baseline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E6160C0-3E9A-42F1-B75D-0276292C231C}"/>
              </a:ext>
            </a:extLst>
          </p:cNvPr>
          <p:cNvSpPr txBox="1"/>
          <p:nvPr/>
        </p:nvSpPr>
        <p:spPr>
          <a:xfrm>
            <a:off x="421984" y="830997"/>
            <a:ext cx="983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3. Scale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A5AA15E-8932-4CFF-92A4-A9A1E91BA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749" y="1080292"/>
            <a:ext cx="6794147" cy="2160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19FA018-1978-449F-91CF-EB5E0666C192}"/>
              </a:ext>
            </a:extLst>
          </p:cNvPr>
          <p:cNvSpPr txBox="1"/>
          <p:nvPr/>
        </p:nvSpPr>
        <p:spPr>
          <a:xfrm>
            <a:off x="3403240" y="3378561"/>
            <a:ext cx="5331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Bottom-up top-down design (stride</a:t>
            </a:r>
            <a:r>
              <a:rPr lang="zh-CN" altLang="en-US" sz="2400" b="1" dirty="0">
                <a:solidFill>
                  <a:schemeClr val="dk1"/>
                </a:solidFill>
              </a:rPr>
              <a:t> ≈ </a:t>
            </a:r>
            <a:r>
              <a:rPr lang="en-US" altLang="zh-CN" sz="2400" b="1" dirty="0"/>
              <a:t>4)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F971359-D0C0-4706-804A-4AC742E5F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3527" y="3840226"/>
            <a:ext cx="4337405" cy="180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954CA5C-3CDE-46E6-B9AB-86C6726E01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7721" y="3840226"/>
            <a:ext cx="2012215" cy="1800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ED46ACC-18AA-4137-B431-696C7FD2CC62}"/>
              </a:ext>
            </a:extLst>
          </p:cNvPr>
          <p:cNvSpPr/>
          <p:nvPr/>
        </p:nvSpPr>
        <p:spPr>
          <a:xfrm>
            <a:off x="766936" y="5696545"/>
            <a:ext cx="105046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[1] </a:t>
            </a:r>
            <a:r>
              <a:rPr lang="en-US" altLang="zh-CN" dirty="0" err="1"/>
              <a:t>Tsung</a:t>
            </a:r>
            <a:r>
              <a:rPr lang="en-US" altLang="zh-CN" dirty="0"/>
              <a:t>-Yi Lin, Piotr </a:t>
            </a:r>
            <a:r>
              <a:rPr lang="en-US" altLang="zh-CN" dirty="0" err="1"/>
              <a:t>Dollár</a:t>
            </a:r>
            <a:r>
              <a:rPr lang="en-US" altLang="zh-CN" dirty="0"/>
              <a:t>, Ross </a:t>
            </a:r>
            <a:r>
              <a:rPr lang="en-US" altLang="zh-CN" dirty="0" err="1"/>
              <a:t>Girshick</a:t>
            </a:r>
            <a:r>
              <a:rPr lang="en-US" altLang="zh-CN" dirty="0"/>
              <a:t>, </a:t>
            </a:r>
            <a:r>
              <a:rPr lang="en-US" altLang="zh-CN" dirty="0" err="1"/>
              <a:t>Kaiming</a:t>
            </a:r>
            <a:r>
              <a:rPr lang="en-US" altLang="zh-CN" dirty="0"/>
              <a:t> He, Bharath Hariharan, and Serge </a:t>
            </a:r>
            <a:r>
              <a:rPr lang="en-US" altLang="zh-CN" dirty="0" err="1"/>
              <a:t>Belongie</a:t>
            </a:r>
            <a:r>
              <a:rPr lang="en-US" altLang="zh-CN" dirty="0"/>
              <a:t>. Feature Pyramid Networks for Object Detection.</a:t>
            </a:r>
          </a:p>
          <a:p>
            <a:r>
              <a:rPr lang="en-US" altLang="zh-CN" dirty="0"/>
              <a:t>[2] </a:t>
            </a:r>
            <a:r>
              <a:rPr lang="zh-CN" altLang="en-US" dirty="0"/>
              <a:t>Shrivastava A, Sukthankar R, Malik J, et al. Beyond skip connections: Top-down modulation for object detection.</a:t>
            </a:r>
          </a:p>
        </p:txBody>
      </p:sp>
    </p:spTree>
    <p:extLst>
      <p:ext uri="{BB962C8B-B14F-4D97-AF65-F5344CB8AC3E}">
        <p14:creationId xmlns:p14="http://schemas.microsoft.com/office/powerpoint/2010/main" val="2951690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03446" y="0"/>
            <a:ext cx="68316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>
                <a:latin typeface="Calibri" panose="020F0502020204030204" pitchFamily="34" charset="0"/>
              </a:rPr>
              <a:t>Setup Baseline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E6160C0-3E9A-42F1-B75D-0276292C231C}"/>
              </a:ext>
            </a:extLst>
          </p:cNvPr>
          <p:cNvSpPr txBox="1"/>
          <p:nvPr/>
        </p:nvSpPr>
        <p:spPr>
          <a:xfrm>
            <a:off x="349412" y="944702"/>
            <a:ext cx="983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4. Context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8CB7776-6229-4A02-A5D6-4E72DA353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067" y="1292662"/>
            <a:ext cx="5438815" cy="270035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75AE411-A122-4664-B0C2-899CCE7260EB}"/>
              </a:ext>
            </a:extLst>
          </p:cNvPr>
          <p:cNvSpPr txBox="1"/>
          <p:nvPr/>
        </p:nvSpPr>
        <p:spPr>
          <a:xfrm>
            <a:off x="421984" y="3993019"/>
            <a:ext cx="983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5. Loss: box classification; box regression; crowded status 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E8E4AD77-96C9-46B1-AC1C-9321D8557079}"/>
              </a:ext>
            </a:extLst>
          </p:cNvPr>
          <p:cNvGrpSpPr/>
          <p:nvPr/>
        </p:nvGrpSpPr>
        <p:grpSpPr>
          <a:xfrm>
            <a:off x="6332834" y="4688939"/>
            <a:ext cx="3195000" cy="1800000"/>
            <a:chOff x="3840916" y="4688939"/>
            <a:chExt cx="3195000" cy="180000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93AAFC60-C546-4FC6-B242-31CE438BE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0916" y="4688939"/>
              <a:ext cx="3195000" cy="1800000"/>
            </a:xfrm>
            <a:prstGeom prst="rect">
              <a:avLst/>
            </a:prstGeom>
          </p:spPr>
        </p:pic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C0439F3C-05C4-4DE2-A792-B3BE5264FA8A}"/>
                </a:ext>
              </a:extLst>
            </p:cNvPr>
            <p:cNvSpPr/>
            <p:nvPr/>
          </p:nvSpPr>
          <p:spPr>
            <a:xfrm>
              <a:off x="3979003" y="5098514"/>
              <a:ext cx="1375200" cy="137375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74FF1978-F362-4B4F-A7FC-0F2AAA9CC100}"/>
              </a:ext>
            </a:extLst>
          </p:cNvPr>
          <p:cNvGrpSpPr/>
          <p:nvPr/>
        </p:nvGrpSpPr>
        <p:grpSpPr>
          <a:xfrm>
            <a:off x="3827131" y="4688939"/>
            <a:ext cx="2400000" cy="1800000"/>
            <a:chOff x="7155404" y="4688939"/>
            <a:chExt cx="2400000" cy="1800000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DCC41C4-A83C-4FAB-B21B-16697F775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5404" y="4688939"/>
              <a:ext cx="2400000" cy="1800000"/>
            </a:xfrm>
            <a:prstGeom prst="rect">
              <a:avLst/>
            </a:prstGeom>
          </p:spPr>
        </p:pic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E5A6C530-52FD-4C70-9E81-AB886806BAB6}"/>
                </a:ext>
              </a:extLst>
            </p:cNvPr>
            <p:cNvSpPr/>
            <p:nvPr/>
          </p:nvSpPr>
          <p:spPr>
            <a:xfrm>
              <a:off x="7995404" y="4898489"/>
              <a:ext cx="720000" cy="720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8D9DC220-BF91-4F2A-9B9F-682E628DD072}"/>
              </a:ext>
            </a:extLst>
          </p:cNvPr>
          <p:cNvGrpSpPr/>
          <p:nvPr/>
        </p:nvGrpSpPr>
        <p:grpSpPr>
          <a:xfrm>
            <a:off x="521428" y="4688939"/>
            <a:ext cx="3200000" cy="1800000"/>
            <a:chOff x="521428" y="4688939"/>
            <a:chExt cx="3200000" cy="1800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DF6F789-BB4B-4AB9-AE3E-0F97B1C06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428" y="4688939"/>
              <a:ext cx="3200000" cy="1800000"/>
            </a:xfrm>
            <a:prstGeom prst="rect">
              <a:avLst/>
            </a:prstGeom>
          </p:spPr>
        </p:pic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F615893A-4E60-4FE3-91CB-C2FE7C4300DA}"/>
                </a:ext>
              </a:extLst>
            </p:cNvPr>
            <p:cNvSpPr/>
            <p:nvPr/>
          </p:nvSpPr>
          <p:spPr>
            <a:xfrm>
              <a:off x="540277" y="4688939"/>
              <a:ext cx="2238575" cy="175054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80295DAB-3C53-4E40-B638-046BEE9181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537" y="4645160"/>
            <a:ext cx="2241512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71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64144" y="29027"/>
            <a:ext cx="44769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800" dirty="0">
                <a:latin typeface="Calibri" panose="020F0502020204030204" pitchFamily="34" charset="0"/>
              </a:rPr>
              <a:t>Submission Brief</a:t>
            </a:r>
          </a:p>
        </p:txBody>
      </p:sp>
      <p:sp>
        <p:nvSpPr>
          <p:cNvPr id="6" name="矩形 5"/>
          <p:cNvSpPr/>
          <p:nvPr/>
        </p:nvSpPr>
        <p:spPr>
          <a:xfrm>
            <a:off x="764320" y="1097843"/>
            <a:ext cx="10623421" cy="5632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Helvetica" panose="020B0604020202020204" pitchFamily="34" charset="0"/>
              </a:rPr>
              <a:t>Object detection with provided training data</a:t>
            </a:r>
          </a:p>
          <a:p>
            <a:pPr lvl="1"/>
            <a:r>
              <a:rPr lang="en-US" altLang="zh-CN" sz="2400" b="1" dirty="0">
                <a:latin typeface="Helvetica" panose="020B0604020202020204" pitchFamily="34" charset="0"/>
              </a:rPr>
              <a:t>Rank 1# (mAP: 0.732227)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altLang="zh-CN" sz="2400" b="1" dirty="0">
              <a:latin typeface="Helvetica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Helvetica" panose="020B0604020202020204" pitchFamily="34" charset="0"/>
              </a:rPr>
              <a:t>Object detection with additional training data</a:t>
            </a:r>
          </a:p>
          <a:p>
            <a:pPr lvl="1"/>
            <a:r>
              <a:rPr lang="en-US" altLang="zh-CN" sz="2400" b="1" dirty="0">
                <a:latin typeface="Helvetica" panose="020B0604020202020204" pitchFamily="34" charset="0"/>
              </a:rPr>
              <a:t>Rank 1# (mAP: 0.731613)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altLang="zh-CN" sz="2400" b="1" dirty="0">
              <a:latin typeface="Helvetica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Helvetica" panose="020B0604020202020204" pitchFamily="34" charset="0"/>
              </a:rPr>
              <a:t>Object classification and localization with provided training data</a:t>
            </a:r>
          </a:p>
          <a:p>
            <a:pPr lvl="1"/>
            <a:r>
              <a:rPr lang="en-US" altLang="zh-CN" sz="2400" b="1" dirty="0">
                <a:latin typeface="Helvetica" panose="020B0604020202020204" pitchFamily="34" charset="0"/>
              </a:rPr>
              <a:t>Rank 3# (LOC error: 0.081392)              NUS-</a:t>
            </a:r>
            <a:r>
              <a:rPr lang="en-US" altLang="zh-CN" sz="2400" b="1" dirty="0" err="1">
                <a:latin typeface="Helvetica" panose="020B0604020202020204" pitchFamily="34" charset="0"/>
              </a:rPr>
              <a:t>Qihoo_DPNs</a:t>
            </a:r>
            <a:r>
              <a:rPr lang="en-US" altLang="zh-CN" sz="2400" b="1" dirty="0">
                <a:latin typeface="Helvetica" panose="020B0604020202020204" pitchFamily="34" charset="0"/>
              </a:rPr>
              <a:t>: 0.062263</a:t>
            </a:r>
          </a:p>
          <a:p>
            <a:pPr lvl="1"/>
            <a:r>
              <a:rPr lang="en-US" altLang="zh-CN" sz="2400" b="1" dirty="0">
                <a:latin typeface="Helvetica" panose="020B0604020202020204" pitchFamily="34" charset="0"/>
              </a:rPr>
              <a:t>Rank 4# (CLS error: 0.029620)               WMW_ Momenta  : 0.022510</a:t>
            </a:r>
          </a:p>
          <a:p>
            <a:pPr lvl="1"/>
            <a:r>
              <a:rPr lang="en-US" altLang="zh-CN" sz="2400" b="1" dirty="0">
                <a:latin typeface="Helvetica" panose="020B0604020202020204" pitchFamily="34" charset="0"/>
              </a:rPr>
              <a:t>Network Engineering Level: </a:t>
            </a:r>
          </a:p>
          <a:p>
            <a:pPr lvl="1"/>
            <a:r>
              <a:rPr lang="en-US" altLang="zh-CN" sz="2400" b="1" dirty="0">
                <a:latin typeface="Helvetica" panose="020B0604020202020204" pitchFamily="34" charset="0"/>
              </a:rPr>
              <a:t>NUS-</a:t>
            </a:r>
            <a:r>
              <a:rPr lang="en-US" altLang="zh-CN" sz="2400" b="1" dirty="0" err="1">
                <a:latin typeface="Helvetica" panose="020B0604020202020204" pitchFamily="34" charset="0"/>
              </a:rPr>
              <a:t>Qihoo</a:t>
            </a:r>
            <a:r>
              <a:rPr lang="en-US" altLang="zh-CN" sz="2400" b="1" dirty="0">
                <a:latin typeface="Helvetica" panose="020B0604020202020204" pitchFamily="34" charset="0"/>
              </a:rPr>
              <a:t>(2.74%)</a:t>
            </a:r>
            <a:r>
              <a:rPr lang="en-US" altLang="zh-CN" sz="2400" b="1" dirty="0">
                <a:latin typeface="Helvetica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400" b="1" dirty="0" err="1">
                <a:latin typeface="Helvetica" panose="020B0604020202020204" pitchFamily="34" charset="0"/>
              </a:rPr>
              <a:t>Trimps-Soushen</a:t>
            </a:r>
            <a:r>
              <a:rPr lang="en-US" altLang="zh-CN" sz="2400" b="1" dirty="0">
                <a:latin typeface="Helvetica" panose="020B0604020202020204" pitchFamily="34" charset="0"/>
              </a:rPr>
              <a:t> (2.481%)</a:t>
            </a:r>
            <a:r>
              <a:rPr lang="en-US" altLang="zh-CN" sz="2400" b="1" dirty="0">
                <a:latin typeface="Helvetica" panose="020B0604020202020204" pitchFamily="34" charset="0"/>
                <a:sym typeface="Wingdings" panose="05000000000000000000" pitchFamily="2" charset="2"/>
              </a:rPr>
              <a:t> </a:t>
            </a:r>
            <a:r>
              <a:rPr lang="en-US" altLang="zh-CN" sz="2400" b="1" dirty="0">
                <a:latin typeface="Helvetica" panose="020B0604020202020204" pitchFamily="34" charset="0"/>
              </a:rPr>
              <a:t> Momenta(2.251%)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altLang="zh-CN" sz="2400" b="1" dirty="0">
              <a:latin typeface="Helvetica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Helvetica" panose="020B0604020202020204" pitchFamily="34" charset="0"/>
              </a:rPr>
              <a:t>Object classification and localization with additional training data </a:t>
            </a:r>
          </a:p>
          <a:p>
            <a:pPr lvl="1"/>
            <a:r>
              <a:rPr lang="en-US" altLang="zh-CN" sz="2400" b="1" dirty="0">
                <a:latin typeface="Helvetica" panose="020B0604020202020204" pitchFamily="34" charset="0"/>
              </a:rPr>
              <a:t>Rank 2# (LOC error: 0.087533)              NUS-</a:t>
            </a:r>
            <a:r>
              <a:rPr lang="en-US" altLang="zh-CN" sz="2400" b="1" dirty="0" err="1">
                <a:latin typeface="Helvetica" panose="020B0604020202020204" pitchFamily="34" charset="0"/>
              </a:rPr>
              <a:t>Qihoo_DPNs</a:t>
            </a:r>
            <a:r>
              <a:rPr lang="en-US" altLang="zh-CN" sz="2400" b="1" dirty="0">
                <a:latin typeface="Helvetica" panose="020B0604020202020204" pitchFamily="34" charset="0"/>
              </a:rPr>
              <a:t>:  0.061941</a:t>
            </a:r>
          </a:p>
          <a:p>
            <a:pPr lvl="1"/>
            <a:r>
              <a:rPr lang="en-US" altLang="zh-CN" sz="2400" b="1" dirty="0">
                <a:latin typeface="Helvetica" panose="020B0604020202020204" pitchFamily="34" charset="0"/>
              </a:rPr>
              <a:t>Rank 2# (CLS error: 0.029970)              NUS-</a:t>
            </a:r>
            <a:r>
              <a:rPr lang="en-US" altLang="zh-CN" sz="2400" b="1" dirty="0" err="1">
                <a:latin typeface="Helvetica" panose="020B0604020202020204" pitchFamily="34" charset="0"/>
              </a:rPr>
              <a:t>Qihoo_DPNs</a:t>
            </a:r>
            <a:r>
              <a:rPr lang="en-US" altLang="zh-CN" sz="2400" b="1" dirty="0">
                <a:latin typeface="Helvetica" panose="020B0604020202020204" pitchFamily="34" charset="0"/>
              </a:rPr>
              <a:t>:  0.027130</a:t>
            </a:r>
          </a:p>
        </p:txBody>
      </p:sp>
    </p:spTree>
    <p:extLst>
      <p:ext uri="{BB962C8B-B14F-4D97-AF65-F5344CB8AC3E}">
        <p14:creationId xmlns:p14="http://schemas.microsoft.com/office/powerpoint/2010/main" val="2029643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853" y="1269147"/>
            <a:ext cx="1876735" cy="252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9712" y="4008222"/>
            <a:ext cx="1681015" cy="2520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342849" y="2940316"/>
            <a:ext cx="24186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/>
              <a:t>Containing</a:t>
            </a:r>
          </a:p>
          <a:p>
            <a:pPr algn="ctr"/>
            <a:r>
              <a:rPr lang="en-US" altLang="zh-CN" b="1" dirty="0"/>
              <a:t> pair </a:t>
            </a:r>
          </a:p>
          <a:p>
            <a:pPr algn="ctr"/>
            <a:r>
              <a:rPr lang="en-US" altLang="zh-CN" b="1" dirty="0"/>
              <a:t>(</a:t>
            </a:r>
            <a:r>
              <a:rPr lang="en-US" altLang="zh-CN" b="1" dirty="0" err="1"/>
              <a:t>thre</a:t>
            </a:r>
            <a:r>
              <a:rPr lang="en-US" altLang="zh-CN" b="1" dirty="0"/>
              <a:t>=0.7)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682" y="1289257"/>
            <a:ext cx="1877049" cy="2520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206" y="4042620"/>
            <a:ext cx="1680000" cy="252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111" y="1227658"/>
            <a:ext cx="1858747" cy="252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495" y="3965812"/>
            <a:ext cx="1695981" cy="25200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8934910" y="1404537"/>
            <a:ext cx="1084634" cy="100595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8847361" y="1671187"/>
            <a:ext cx="578796" cy="622280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8878168" y="1823587"/>
            <a:ext cx="299935" cy="545893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8878168" y="2528307"/>
            <a:ext cx="601491" cy="65066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8888703" y="2632772"/>
            <a:ext cx="420721" cy="439199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8901670" y="2673896"/>
            <a:ext cx="139518" cy="344572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右箭头 18"/>
          <p:cNvSpPr/>
          <p:nvPr/>
        </p:nvSpPr>
        <p:spPr>
          <a:xfrm>
            <a:off x="4024876" y="3752828"/>
            <a:ext cx="1084634" cy="35506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右箭头 19"/>
          <p:cNvSpPr/>
          <p:nvPr/>
        </p:nvSpPr>
        <p:spPr>
          <a:xfrm>
            <a:off x="7159271" y="3775427"/>
            <a:ext cx="1084634" cy="35506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6486099" y="3168916"/>
            <a:ext cx="2418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/>
              <a:t>Pair wise</a:t>
            </a:r>
          </a:p>
          <a:p>
            <a:pPr algn="ctr"/>
            <a:r>
              <a:rPr lang="en-US" altLang="zh-CN" b="1" dirty="0"/>
              <a:t>Combine</a:t>
            </a:r>
          </a:p>
        </p:txBody>
      </p:sp>
      <p:sp>
        <p:nvSpPr>
          <p:cNvPr id="22" name="矩形 21"/>
          <p:cNvSpPr/>
          <p:nvPr/>
        </p:nvSpPr>
        <p:spPr>
          <a:xfrm>
            <a:off x="8767107" y="4296027"/>
            <a:ext cx="1084634" cy="100595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8403495" y="4696717"/>
            <a:ext cx="1518380" cy="160656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9426156" y="4310295"/>
            <a:ext cx="404123" cy="709380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445993" y="4738559"/>
            <a:ext cx="732109" cy="1136687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9251484" y="5608510"/>
            <a:ext cx="390991" cy="627184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8836824" y="1912353"/>
            <a:ext cx="257011" cy="375094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A92AB772-6D75-4256-844A-5A1719CDDB9B}"/>
              </a:ext>
            </a:extLst>
          </p:cNvPr>
          <p:cNvSpPr/>
          <p:nvPr/>
        </p:nvSpPr>
        <p:spPr>
          <a:xfrm>
            <a:off x="2972751" y="-104252"/>
            <a:ext cx="68316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>
                <a:latin typeface="Calibri" panose="020F0502020204030204" pitchFamily="34" charset="0"/>
              </a:rPr>
              <a:t>Setup Baseline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AFAAD61-84CC-4068-8BB3-50BE35352933}"/>
              </a:ext>
            </a:extLst>
          </p:cNvPr>
          <p:cNvSpPr txBox="1"/>
          <p:nvPr/>
        </p:nvSpPr>
        <p:spPr>
          <a:xfrm>
            <a:off x="345783" y="746369"/>
            <a:ext cx="4102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6. NMS in submission 2015</a:t>
            </a:r>
          </a:p>
        </p:txBody>
      </p:sp>
    </p:spTree>
    <p:extLst>
      <p:ext uri="{BB962C8B-B14F-4D97-AF65-F5344CB8AC3E}">
        <p14:creationId xmlns:p14="http://schemas.microsoft.com/office/powerpoint/2010/main" val="89009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20" grpId="0" animBg="1"/>
      <p:bldP spid="21" grpId="0"/>
      <p:bldP spid="22" grpId="0" animBg="1"/>
      <p:bldP spid="23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03446" y="0"/>
            <a:ext cx="68316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>
                <a:latin typeface="Calibri" panose="020F0502020204030204" pitchFamily="34" charset="0"/>
              </a:rPr>
              <a:t>Setup Baseline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E6160C0-3E9A-42F1-B75D-0276292C231C}"/>
              </a:ext>
            </a:extLst>
          </p:cNvPr>
          <p:cNvSpPr txBox="1"/>
          <p:nvPr/>
        </p:nvSpPr>
        <p:spPr>
          <a:xfrm>
            <a:off x="352225" y="943152"/>
            <a:ext cx="4502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6. Recent works in NMS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E278062-50A1-4B6C-A503-F82B10278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862" y="1591231"/>
            <a:ext cx="8326416" cy="1800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FDB927A-C919-406E-B7F2-6361BD5FC949}"/>
              </a:ext>
            </a:extLst>
          </p:cNvPr>
          <p:cNvSpPr/>
          <p:nvPr/>
        </p:nvSpPr>
        <p:spPr>
          <a:xfrm>
            <a:off x="189969" y="5936885"/>
            <a:ext cx="11658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[1] </a:t>
            </a:r>
            <a:r>
              <a:rPr lang="zh-CN" altLang="en-US" dirty="0"/>
              <a:t>Jan Hosang, Rodrigo Benenson, and Bernt Schiele. Learning Non-Maximum Suppression</a:t>
            </a:r>
            <a:r>
              <a:rPr lang="en-US" altLang="zh-CN" dirty="0"/>
              <a:t>.</a:t>
            </a:r>
          </a:p>
          <a:p>
            <a:r>
              <a:rPr lang="en-US" altLang="zh-CN" dirty="0"/>
              <a:t>[2] </a:t>
            </a:r>
            <a:r>
              <a:rPr lang="en-US" altLang="zh-CN" dirty="0" err="1"/>
              <a:t>Navaneeth</a:t>
            </a:r>
            <a:r>
              <a:rPr lang="en-US" altLang="zh-CN" dirty="0"/>
              <a:t> </a:t>
            </a:r>
            <a:r>
              <a:rPr lang="en-US" altLang="zh-CN" dirty="0" err="1"/>
              <a:t>Bodla</a:t>
            </a:r>
            <a:r>
              <a:rPr lang="en-US" altLang="zh-CN" dirty="0"/>
              <a:t>, Bharat Singh, Rama </a:t>
            </a:r>
            <a:r>
              <a:rPr lang="en-US" altLang="zh-CN" dirty="0" err="1"/>
              <a:t>Chellappa</a:t>
            </a:r>
            <a:r>
              <a:rPr lang="en-US" altLang="zh-CN" dirty="0"/>
              <a:t>, and Larry S. Davis. Improving Object Detection With One Line of Code.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D8BDCED-F422-4F6B-BC73-5FE3CE509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06" y="3764058"/>
            <a:ext cx="5493564" cy="180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5FEFC08-EF65-45DD-A47B-CE396C88F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8320" y="3764058"/>
            <a:ext cx="5440099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982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03446" y="0"/>
            <a:ext cx="68316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>
                <a:latin typeface="Calibri" panose="020F0502020204030204" pitchFamily="34" charset="0"/>
              </a:rPr>
              <a:t>Setup Baseline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E6160C0-3E9A-42F1-B75D-0276292C231C}"/>
              </a:ext>
            </a:extLst>
          </p:cNvPr>
          <p:cNvSpPr txBox="1"/>
          <p:nvPr/>
        </p:nvSpPr>
        <p:spPr>
          <a:xfrm>
            <a:off x="352225" y="742159"/>
            <a:ext cx="4502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6. Recurrent NMS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FDB927A-C919-406E-B7F2-6361BD5FC949}"/>
              </a:ext>
            </a:extLst>
          </p:cNvPr>
          <p:cNvSpPr/>
          <p:nvPr/>
        </p:nvSpPr>
        <p:spPr>
          <a:xfrm>
            <a:off x="189969" y="5079635"/>
            <a:ext cx="116586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.</a:t>
            </a:r>
          </a:p>
          <a:p>
            <a:r>
              <a:rPr lang="en-US" altLang="zh-CN" dirty="0"/>
              <a:t>[1] </a:t>
            </a:r>
            <a:r>
              <a:rPr lang="en-US" altLang="zh-CN" dirty="0" err="1"/>
              <a:t>Yunchao</a:t>
            </a:r>
            <a:r>
              <a:rPr lang="en-US" altLang="zh-CN" dirty="0"/>
              <a:t> Wei, Jiashi Feng, </a:t>
            </a:r>
            <a:r>
              <a:rPr lang="en-US" altLang="zh-CN" dirty="0" err="1"/>
              <a:t>Xiaodan</a:t>
            </a:r>
            <a:r>
              <a:rPr lang="en-US" altLang="zh-CN" dirty="0"/>
              <a:t> Liang, Ming-Ming Cheng, Yao Zhao, and Shuicheng Yan. Object Region Mining with Adversarial Erasing: A Simple Classification to Semantic Segmentation Approach.</a:t>
            </a:r>
          </a:p>
          <a:p>
            <a:r>
              <a:rPr lang="en-US" altLang="zh-CN" dirty="0"/>
              <a:t>[2] Russell Stewart, and </a:t>
            </a:r>
            <a:r>
              <a:rPr lang="en-US" altLang="zh-CN" dirty="0" err="1"/>
              <a:t>Mykhaylo</a:t>
            </a:r>
            <a:r>
              <a:rPr lang="en-US" altLang="zh-CN" dirty="0"/>
              <a:t> </a:t>
            </a:r>
            <a:r>
              <a:rPr lang="en-US" altLang="zh-CN" dirty="0" err="1"/>
              <a:t>Andriluka</a:t>
            </a:r>
            <a:r>
              <a:rPr lang="en-US" altLang="zh-CN" dirty="0"/>
              <a:t>. End-to-end people detection in crowded scenes.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30DD76A-6FC3-4B08-AB75-449AC9054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03" y="1427229"/>
            <a:ext cx="4572000" cy="3429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CA5AB93-AE01-4495-8F1A-CE77FA8A618A}"/>
              </a:ext>
            </a:extLst>
          </p:cNvPr>
          <p:cNvSpPr/>
          <p:nvPr/>
        </p:nvSpPr>
        <p:spPr>
          <a:xfrm>
            <a:off x="641803" y="2653135"/>
            <a:ext cx="4481739" cy="12192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64FADE5-CE77-48E6-9019-29A6AEDCE3E4}"/>
              </a:ext>
            </a:extLst>
          </p:cNvPr>
          <p:cNvSpPr/>
          <p:nvPr/>
        </p:nvSpPr>
        <p:spPr>
          <a:xfrm>
            <a:off x="641803" y="2725707"/>
            <a:ext cx="4140291" cy="10740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2814F834-CBB7-4E01-888E-FC4730FCA7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803" y="2409372"/>
            <a:ext cx="5291876" cy="2129135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FA15389B-6131-42BC-8A6B-6EDABD420CBC}"/>
              </a:ext>
            </a:extLst>
          </p:cNvPr>
          <p:cNvSpPr txBox="1"/>
          <p:nvPr/>
        </p:nvSpPr>
        <p:spPr>
          <a:xfrm>
            <a:off x="6628869" y="1331296"/>
            <a:ext cx="3313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Recurrent signal erase</a:t>
            </a:r>
          </a:p>
        </p:txBody>
      </p:sp>
    </p:spTree>
    <p:extLst>
      <p:ext uri="{BB962C8B-B14F-4D97-AF65-F5344CB8AC3E}">
        <p14:creationId xmlns:p14="http://schemas.microsoft.com/office/powerpoint/2010/main" val="2851641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460882" y="20320"/>
            <a:ext cx="54120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>
                <a:latin typeface="Calibri" panose="020F0502020204030204" pitchFamily="34" charset="0"/>
              </a:rPr>
              <a:t>Experimental Results</a:t>
            </a:r>
            <a:endParaRPr lang="zh-CN" altLang="en-US" sz="4800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859013"/>
              </p:ext>
            </p:extLst>
          </p:nvPr>
        </p:nvGraphicFramePr>
        <p:xfrm>
          <a:off x="208687" y="851317"/>
          <a:ext cx="11783098" cy="55845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24318">
                  <a:extLst>
                    <a:ext uri="{9D8B030D-6E8A-4147-A177-3AD203B41FA5}">
                      <a16:colId xmlns:a16="http://schemas.microsoft.com/office/drawing/2014/main" val="3815332474"/>
                    </a:ext>
                  </a:extLst>
                </a:gridCol>
                <a:gridCol w="4458780">
                  <a:extLst>
                    <a:ext uri="{9D8B030D-6E8A-4147-A177-3AD203B41FA5}">
                      <a16:colId xmlns:a16="http://schemas.microsoft.com/office/drawing/2014/main" val="3341447168"/>
                    </a:ext>
                  </a:extLst>
                </a:gridCol>
              </a:tblGrid>
              <a:tr h="67349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Method (incremental</a:t>
                      </a:r>
                      <a:r>
                        <a:rPr lang="en-US" altLang="zh-CN" sz="2000" baseline="0" dirty="0"/>
                        <a:t> improvement</a:t>
                      </a:r>
                      <a:r>
                        <a:rPr lang="en-US" altLang="zh-CN" sz="2000" dirty="0"/>
                        <a:t>)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mAP (%) on the val2 set</a:t>
                      </a:r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849747"/>
                  </a:ext>
                </a:extLst>
              </a:tr>
              <a:tr h="68299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RPN with cascade region classifier (recall 95.42% @ 300 box/image) </a:t>
                      </a:r>
                    </a:p>
                    <a:p>
                      <a:pPr algn="ctr"/>
                      <a:r>
                        <a:rPr lang="en-US" altLang="zh-CN" sz="2000" dirty="0"/>
                        <a:t>Inception-ResNet v2 + scale + context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65.46</a:t>
                      </a:r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6714813"/>
                  </a:ext>
                </a:extLst>
              </a:tr>
              <a:tr h="47276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++ global stage-wise score re-rank by crowded status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66.31</a:t>
                      </a:r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3571523"/>
                  </a:ext>
                </a:extLst>
              </a:tr>
              <a:tr h="47276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+</a:t>
                      </a:r>
                      <a:r>
                        <a:rPr lang="en-US" altLang="zh-CN" sz="2000" baseline="0" dirty="0"/>
                        <a:t>+ ensemble ResNet 200, ResNet 269, ResNeXt 101……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68.25</a:t>
                      </a:r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150751"/>
                  </a:ext>
                </a:extLst>
              </a:tr>
              <a:tr h="47276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++ Multi-scale testing and box refinement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/>
                        <a:t>69.95</a:t>
                      </a:r>
                      <a:endParaRPr lang="zh-CN" altLang="en-US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004700"/>
                  </a:ext>
                </a:extLst>
              </a:tr>
              <a:tr h="47276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++ iterative NMS on crowded region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71.34</a:t>
                      </a:r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1775967"/>
                  </a:ext>
                </a:extLst>
              </a:tr>
              <a:tr h="68299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++</a:t>
                      </a:r>
                      <a:r>
                        <a:rPr lang="en-US" altLang="zh-CN" sz="2000" baseline="0" dirty="0"/>
                        <a:t> Class-wise Top-down GBD fine-turn</a:t>
                      </a:r>
                    </a:p>
                    <a:p>
                      <a:pPr algn="ctr"/>
                      <a:r>
                        <a:rPr lang="en-US" altLang="zh-CN" sz="2000" baseline="0" dirty="0"/>
                        <a:t>(positive/partial positive/negative)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73.76</a:t>
                      </a:r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2654243"/>
                  </a:ext>
                </a:extLst>
              </a:tr>
              <a:tr h="68299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Submission 2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72.3712 (test set)</a:t>
                      </a:r>
                      <a:endParaRPr lang="zh-CN" altLang="en-US" sz="2000" dirty="0"/>
                    </a:p>
                    <a:p>
                      <a:pPr algn="ctr"/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2157501"/>
                  </a:ext>
                </a:extLst>
              </a:tr>
              <a:tr h="9169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Submission 3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(iterative NMS on crowded region instead of 0.4 </a:t>
                      </a:r>
                      <a:r>
                        <a:rPr lang="en-US" altLang="zh-CN" sz="2000" dirty="0" err="1"/>
                        <a:t>IoU</a:t>
                      </a:r>
                      <a:r>
                        <a:rPr lang="en-US" altLang="zh-CN" sz="2000" dirty="0"/>
                        <a:t> NMS)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73.2227 (test set)</a:t>
                      </a:r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2292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7116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129177" y="47624"/>
            <a:ext cx="3797643" cy="180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/>
              <a:t>Team member</a:t>
            </a:r>
            <a:endParaRPr lang="zh-CN" altLang="en-US" sz="48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009" y="1390322"/>
            <a:ext cx="990477" cy="144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20" y="1390322"/>
            <a:ext cx="990477" cy="1440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75" y="1390322"/>
            <a:ext cx="986456" cy="144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043" y="4284357"/>
            <a:ext cx="999559" cy="14400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33215" y="2911070"/>
            <a:ext cx="11526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/>
              <a:t>Hui Shuai</a:t>
            </a:r>
          </a:p>
        </p:txBody>
      </p:sp>
      <p:pic>
        <p:nvPicPr>
          <p:cNvPr id="17" name="Picture 8" descr="https://upload.wikimedia.org/wikipedia/en/e/e5/The_logo_of_Nanjing_University_of_Information_Science_and_Technology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981" y="4134398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https://pbs.twimg.com/profile_images/467079983936970752/LUOWehvo_400x400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351" y="4134398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9978" y="4134398"/>
            <a:ext cx="1625376" cy="162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336" y="2860913"/>
            <a:ext cx="1072223" cy="144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006F193-F4CB-43EE-AEE4-A975CB9E48C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5" r="11868"/>
          <a:stretch/>
        </p:blipFill>
        <p:spPr>
          <a:xfrm>
            <a:off x="7319435" y="1390322"/>
            <a:ext cx="1123023" cy="144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70A7F78-F2AD-43C7-A9A9-CC792B3773F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" r="18919"/>
          <a:stretch/>
        </p:blipFill>
        <p:spPr>
          <a:xfrm>
            <a:off x="3568364" y="1390322"/>
            <a:ext cx="1166037" cy="144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4D9C256-0455-4F32-9B4B-608F47882BC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7" t="30440" r="47792" b="41698"/>
          <a:stretch/>
        </p:blipFill>
        <p:spPr>
          <a:xfrm>
            <a:off x="4863279" y="1390322"/>
            <a:ext cx="1162559" cy="1440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6280723-CE0F-4E5D-9DF4-14421FD4012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716" y="1390322"/>
            <a:ext cx="1035841" cy="1440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ABE6D8E-FBC8-4677-9248-E10FD4DDEF1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2" t="-16588" r="772" b="-8986"/>
          <a:stretch/>
        </p:blipFill>
        <p:spPr>
          <a:xfrm>
            <a:off x="9772437" y="4284357"/>
            <a:ext cx="1146725" cy="1440000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C60B0EC5-AE17-4B51-8993-5082D732E5BD}"/>
              </a:ext>
            </a:extLst>
          </p:cNvPr>
          <p:cNvSpPr/>
          <p:nvPr/>
        </p:nvSpPr>
        <p:spPr>
          <a:xfrm>
            <a:off x="2180775" y="2911070"/>
            <a:ext cx="13142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err="1"/>
              <a:t>Qingshan</a:t>
            </a:r>
            <a:r>
              <a:rPr lang="en-US" altLang="zh-CN" sz="1600" b="1" dirty="0"/>
              <a:t> Liu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D00BACC8-A823-418C-BB39-0A5792F9965B}"/>
              </a:ext>
            </a:extLst>
          </p:cNvPr>
          <p:cNvSpPr/>
          <p:nvPr/>
        </p:nvSpPr>
        <p:spPr>
          <a:xfrm>
            <a:off x="1187435" y="2911070"/>
            <a:ext cx="10918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err="1"/>
              <a:t>Zhenbo</a:t>
            </a:r>
            <a:r>
              <a:rPr lang="en-US" altLang="zh-CN" sz="1600" b="1" dirty="0"/>
              <a:t> Yu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8482DE22-EFC9-4373-9950-CEF1E1BFAD2F}"/>
              </a:ext>
            </a:extLst>
          </p:cNvPr>
          <p:cNvSpPr/>
          <p:nvPr/>
        </p:nvSpPr>
        <p:spPr>
          <a:xfrm>
            <a:off x="3434248" y="2911070"/>
            <a:ext cx="15400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err="1"/>
              <a:t>Xiaotong</a:t>
            </a:r>
            <a:r>
              <a:rPr lang="en-US" altLang="zh-CN" sz="1600" b="1" dirty="0"/>
              <a:t> Yuan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D5DD26D1-7474-4E27-9C4A-BA8A21F8C8E7}"/>
              </a:ext>
            </a:extLst>
          </p:cNvPr>
          <p:cNvSpPr/>
          <p:nvPr/>
        </p:nvSpPr>
        <p:spPr>
          <a:xfrm>
            <a:off x="4838081" y="2911070"/>
            <a:ext cx="13942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err="1"/>
              <a:t>Kaihua</a:t>
            </a:r>
            <a:r>
              <a:rPr lang="en-US" altLang="zh-CN" sz="1600" b="1" dirty="0"/>
              <a:t> Zhang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F97B10C4-1D38-4FF4-A0C8-652BCBCBE476}"/>
              </a:ext>
            </a:extLst>
          </p:cNvPr>
          <p:cNvSpPr/>
          <p:nvPr/>
        </p:nvSpPr>
        <p:spPr>
          <a:xfrm>
            <a:off x="6105560" y="2911070"/>
            <a:ext cx="1295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err="1"/>
              <a:t>Yisheng</a:t>
            </a:r>
            <a:r>
              <a:rPr lang="en-US" altLang="zh-CN" sz="1600" b="1" dirty="0"/>
              <a:t> Zhu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CEB74C93-7941-4A1C-B1E9-9DB43EE78B14}"/>
              </a:ext>
            </a:extLst>
          </p:cNvPr>
          <p:cNvSpPr/>
          <p:nvPr/>
        </p:nvSpPr>
        <p:spPr>
          <a:xfrm>
            <a:off x="8627317" y="4381661"/>
            <a:ext cx="10139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/>
              <a:t>Jing Yang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5C55AC41-7A05-4590-BC7C-49F198197AD4}"/>
              </a:ext>
            </a:extLst>
          </p:cNvPr>
          <p:cNvSpPr/>
          <p:nvPr/>
        </p:nvSpPr>
        <p:spPr>
          <a:xfrm>
            <a:off x="7236106" y="2911070"/>
            <a:ext cx="13954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err="1"/>
              <a:t>Guangcan</a:t>
            </a:r>
            <a:r>
              <a:rPr lang="en-US" altLang="zh-CN" sz="1600" b="1" dirty="0"/>
              <a:t> Liu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6C4E0B84-9449-4493-8426-D62D4B31FFD0}"/>
              </a:ext>
            </a:extLst>
          </p:cNvPr>
          <p:cNvSpPr/>
          <p:nvPr/>
        </p:nvSpPr>
        <p:spPr>
          <a:xfrm>
            <a:off x="9627675" y="5805105"/>
            <a:ext cx="13142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err="1"/>
              <a:t>Yuxiang</a:t>
            </a:r>
            <a:r>
              <a:rPr lang="en-US" altLang="zh-CN" sz="1600" b="1" dirty="0"/>
              <a:t> Zhou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F4C0CBA7-8F89-478A-A03B-09CF551134DE}"/>
              </a:ext>
            </a:extLst>
          </p:cNvPr>
          <p:cNvSpPr/>
          <p:nvPr/>
        </p:nvSpPr>
        <p:spPr>
          <a:xfrm>
            <a:off x="10834013" y="5805105"/>
            <a:ext cx="15056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/>
              <a:t>Jiankang Deng</a:t>
            </a: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1B24862E-279E-4E67-8BD6-D07ADAA5024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589" y="6208382"/>
            <a:ext cx="2356016" cy="57600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B7F1D16-2DBE-44F2-85E7-539404755BF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21630" y="4664459"/>
            <a:ext cx="1350807" cy="1080000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3919BCD6-308E-4B99-B3AE-8B49E7785ABE}"/>
              </a:ext>
            </a:extLst>
          </p:cNvPr>
          <p:cNvSpPr/>
          <p:nvPr/>
        </p:nvSpPr>
        <p:spPr>
          <a:xfrm>
            <a:off x="709557" y="3330372"/>
            <a:ext cx="7185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</a:rPr>
              <a:t>Jiangsu Key Laboratory of Big Data Analysis Technology (B-DAT) </a:t>
            </a:r>
          </a:p>
          <a:p>
            <a:pPr algn="ctr"/>
            <a:r>
              <a:rPr lang="en-US" altLang="zh-CN" dirty="0">
                <a:latin typeface="arial" panose="020B0604020202020204" pitchFamily="34" charset="0"/>
              </a:rPr>
              <a:t>Nanjing University of Information Science &amp; Technology (NUIST)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652657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 descr="F:\Goolge@cloud\report\Thank-You-word-cloud-1024x7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944" y="62998"/>
            <a:ext cx="8668405" cy="6696000"/>
          </a:xfrm>
          <a:prstGeom prst="rect">
            <a:avLst/>
          </a:prstGeom>
          <a:noFill/>
        </p:spPr>
      </p:pic>
      <p:sp>
        <p:nvSpPr>
          <p:cNvPr id="3" name="文本框 2"/>
          <p:cNvSpPr txBox="1"/>
          <p:nvPr/>
        </p:nvSpPr>
        <p:spPr>
          <a:xfrm>
            <a:off x="3922375" y="5862039"/>
            <a:ext cx="5667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Email: jiankangdeng@gmail.com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8212028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31676" y="-61694"/>
            <a:ext cx="32154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800" dirty="0">
                <a:latin typeface="Calibri" panose="020F0502020204030204" pitchFamily="34" charset="0"/>
              </a:rPr>
              <a:t>DET Dataset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9E61302-D9E5-46F3-A873-40D86975B99A}"/>
              </a:ext>
            </a:extLst>
          </p:cNvPr>
          <p:cNvSpPr/>
          <p:nvPr/>
        </p:nvSpPr>
        <p:spPr>
          <a:xfrm>
            <a:off x="5730463" y="879425"/>
            <a:ext cx="817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animal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4F732A9-728B-4B4B-8678-757CE12CB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977" y="1308130"/>
            <a:ext cx="10572827" cy="503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18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31676" y="-61694"/>
            <a:ext cx="32154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800" dirty="0">
                <a:latin typeface="Calibri" panose="020F0502020204030204" pitchFamily="34" charset="0"/>
              </a:rPr>
              <a:t>DET Dataset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CC6D41C-CEF0-480F-9AB6-F9C52C016219}"/>
              </a:ext>
            </a:extLst>
          </p:cNvPr>
          <p:cNvSpPr/>
          <p:nvPr/>
        </p:nvSpPr>
        <p:spPr>
          <a:xfrm>
            <a:off x="5228660" y="769303"/>
            <a:ext cx="1821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m</a:t>
            </a:r>
            <a:r>
              <a:rPr lang="zh-CN" altLang="en-US" dirty="0"/>
              <a:t>usic </a:t>
            </a:r>
            <a:r>
              <a:rPr lang="en-US" altLang="zh-CN" dirty="0"/>
              <a:t>instrument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9637C18-5CDC-48A6-8BDA-061E5DC3CE1D}"/>
              </a:ext>
            </a:extLst>
          </p:cNvPr>
          <p:cNvSpPr/>
          <p:nvPr/>
        </p:nvSpPr>
        <p:spPr>
          <a:xfrm>
            <a:off x="5801797" y="3772117"/>
            <a:ext cx="675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sport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CB8B896-8CB9-4CB2-A43F-C84DBF0A2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48" y="1221343"/>
            <a:ext cx="10601403" cy="265273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6EBF245-7530-459F-97E7-930AED507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148" y="4205268"/>
            <a:ext cx="10582352" cy="265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01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31676" y="-61694"/>
            <a:ext cx="32154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800" dirty="0">
                <a:latin typeface="Calibri" panose="020F0502020204030204" pitchFamily="34" charset="0"/>
              </a:rPr>
              <a:t>DET Dataset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9CF7D6C-A6AA-4DCF-87BD-F29BEE13F622}"/>
              </a:ext>
            </a:extLst>
          </p:cNvPr>
          <p:cNvSpPr/>
          <p:nvPr/>
        </p:nvSpPr>
        <p:spPr>
          <a:xfrm>
            <a:off x="5794842" y="611934"/>
            <a:ext cx="7523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food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93E1B6A-F767-400F-8DFB-726B65D8C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391" y="965600"/>
            <a:ext cx="9000000" cy="32416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D02B40-28AD-44F2-8078-255F1D952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011" y="4403508"/>
            <a:ext cx="9000000" cy="22631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99D055E-DE75-484F-85F5-2353AC7F35C2}"/>
              </a:ext>
            </a:extLst>
          </p:cNvPr>
          <p:cNvSpPr/>
          <p:nvPr/>
        </p:nvSpPr>
        <p:spPr>
          <a:xfrm>
            <a:off x="5734642" y="3863615"/>
            <a:ext cx="872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kitchen</a:t>
            </a:r>
          </a:p>
        </p:txBody>
      </p:sp>
    </p:spTree>
    <p:extLst>
      <p:ext uri="{BB962C8B-B14F-4D97-AF65-F5344CB8AC3E}">
        <p14:creationId xmlns:p14="http://schemas.microsoft.com/office/powerpoint/2010/main" val="2023054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31676" y="-61694"/>
            <a:ext cx="32154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800" dirty="0">
                <a:latin typeface="Calibri" panose="020F0502020204030204" pitchFamily="34" charset="0"/>
              </a:rPr>
              <a:t>DET Dataset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67D91EF-AE45-4CBB-9515-DD66B2B461DA}"/>
              </a:ext>
            </a:extLst>
          </p:cNvPr>
          <p:cNvSpPr/>
          <p:nvPr/>
        </p:nvSpPr>
        <p:spPr>
          <a:xfrm>
            <a:off x="5666184" y="894691"/>
            <a:ext cx="739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insect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EB5BC26-1C72-4432-95A5-A4FB29DCB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" y="1418645"/>
            <a:ext cx="10482339" cy="134779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D0CCD9C-BE57-450D-B990-F7AC39DA91B5}"/>
              </a:ext>
            </a:extLst>
          </p:cNvPr>
          <p:cNvSpPr/>
          <p:nvPr/>
        </p:nvSpPr>
        <p:spPr>
          <a:xfrm>
            <a:off x="5666184" y="3075027"/>
            <a:ext cx="842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vehicle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5D122C9-051E-4E58-9369-48E2F1490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662" y="3596759"/>
            <a:ext cx="10634740" cy="260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96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31676" y="-61694"/>
            <a:ext cx="32154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800" dirty="0">
                <a:latin typeface="Calibri" panose="020F0502020204030204" pitchFamily="34" charset="0"/>
              </a:rPr>
              <a:t>DET Dataset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6B5B6E5-E4B3-47CB-8234-046283FD4543}"/>
              </a:ext>
            </a:extLst>
          </p:cNvPr>
          <p:cNvSpPr/>
          <p:nvPr/>
        </p:nvSpPr>
        <p:spPr>
          <a:xfrm>
            <a:off x="5232436" y="905617"/>
            <a:ext cx="1090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appliance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2515A3A-D37B-4BE7-80A0-7C1A6B93F459}"/>
              </a:ext>
            </a:extLst>
          </p:cNvPr>
          <p:cNvSpPr/>
          <p:nvPr/>
        </p:nvSpPr>
        <p:spPr>
          <a:xfrm>
            <a:off x="5299570" y="4249898"/>
            <a:ext cx="1023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furniture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376F4D0-3FD4-4236-802E-C3A82DC90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035" y="1598343"/>
            <a:ext cx="10534727" cy="26098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1BDEF9E-4926-42A7-8BDB-43BE007F6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104" y="4855001"/>
            <a:ext cx="8420162" cy="130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688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31676" y="-61694"/>
            <a:ext cx="32154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800" dirty="0">
                <a:latin typeface="Calibri" panose="020F0502020204030204" pitchFamily="34" charset="0"/>
              </a:rPr>
              <a:t>DET Dataset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D62056A2-9E7D-4804-BB7B-0E8BB30F2601}"/>
              </a:ext>
            </a:extLst>
          </p:cNvPr>
          <p:cNvSpPr/>
          <p:nvPr/>
        </p:nvSpPr>
        <p:spPr>
          <a:xfrm>
            <a:off x="5539090" y="867794"/>
            <a:ext cx="13855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accessory</a:t>
            </a: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9E073202-42EB-42DE-B31E-8C0DF6B9E2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88"/>
          <a:stretch/>
        </p:blipFill>
        <p:spPr>
          <a:xfrm>
            <a:off x="3332518" y="4756407"/>
            <a:ext cx="5466820" cy="1228405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75331BD7-2326-467D-BC8E-4BD6990E90C2}"/>
              </a:ext>
            </a:extLst>
          </p:cNvPr>
          <p:cNvSpPr/>
          <p:nvPr/>
        </p:nvSpPr>
        <p:spPr>
          <a:xfrm>
            <a:off x="5630245" y="4214715"/>
            <a:ext cx="1018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cosmetic</a:t>
            </a: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6691BD3E-0919-4C0C-B258-1FF67969A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374" y="1384862"/>
            <a:ext cx="10549015" cy="265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77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31676" y="-61694"/>
            <a:ext cx="32154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800" dirty="0">
                <a:latin typeface="Calibri" panose="020F0502020204030204" pitchFamily="34" charset="0"/>
              </a:rPr>
              <a:t>DET Dataset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7E9E997-7438-4B83-A9B0-D9EFFE7CAD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15"/>
          <a:stretch/>
        </p:blipFill>
        <p:spPr>
          <a:xfrm>
            <a:off x="3228975" y="1302001"/>
            <a:ext cx="5770030" cy="117167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839475A-002C-4AC8-B757-29378927574D}"/>
              </a:ext>
            </a:extLst>
          </p:cNvPr>
          <p:cNvSpPr/>
          <p:nvPr/>
        </p:nvSpPr>
        <p:spPr>
          <a:xfrm>
            <a:off x="5130546" y="840336"/>
            <a:ext cx="1966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medical appliances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1495285-EFF2-45FF-8073-B1A825BD7578}"/>
              </a:ext>
            </a:extLst>
          </p:cNvPr>
          <p:cNvSpPr/>
          <p:nvPr/>
        </p:nvSpPr>
        <p:spPr>
          <a:xfrm>
            <a:off x="5786966" y="2635712"/>
            <a:ext cx="555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tool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444DE8E-3F9D-4D26-ABE8-915BB03083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23"/>
          <a:stretch/>
        </p:blipFill>
        <p:spPr>
          <a:xfrm>
            <a:off x="3602149" y="5244018"/>
            <a:ext cx="5641965" cy="1198583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B17D855B-0CB4-4EF3-A1F2-5256AF974458}"/>
              </a:ext>
            </a:extLst>
          </p:cNvPr>
          <p:cNvSpPr/>
          <p:nvPr/>
        </p:nvSpPr>
        <p:spPr>
          <a:xfrm>
            <a:off x="5551944" y="4701334"/>
            <a:ext cx="1124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stationary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452A22C-CA45-4BDC-812F-87948391D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4779" y="3189710"/>
            <a:ext cx="9658421" cy="133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37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8646</TotalTime>
  <Words>1479</Words>
  <Application>Microsoft Office PowerPoint</Application>
  <PresentationFormat>Widescreen</PresentationFormat>
  <Paragraphs>233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宋体</vt:lpstr>
      <vt:lpstr>Arial</vt:lpstr>
      <vt:lpstr>Arial</vt:lpstr>
      <vt:lpstr>Calibri</vt:lpstr>
      <vt:lpstr>Calibri Light</vt:lpstr>
      <vt:lpstr>Helvetica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 Label Observation</vt:lpstr>
      <vt:lpstr>DET Label Observation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jiankang deng</dc:creator>
  <cp:lastModifiedBy>jd4615</cp:lastModifiedBy>
  <cp:revision>958</cp:revision>
  <dcterms:created xsi:type="dcterms:W3CDTF">2015-12-06T03:15:04Z</dcterms:created>
  <dcterms:modified xsi:type="dcterms:W3CDTF">2017-08-01T08:14:56Z</dcterms:modified>
</cp:coreProperties>
</file>